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Open Sans SemiBold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7061d5371_0_155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7061d537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7061d5371_0_172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7061d537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7061d5371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b7061d53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7061d5371_0_108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7061d537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7061d5371_0_115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7061d53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7061d5371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b7061d53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061d537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b7061d53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7061d5371_0_82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7061d537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7061d5371_0_122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7061d537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7061d5371_0_129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7061d537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7061d5371_0_142:notes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7061d537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0_1_1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698631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 1">
  <p:cSld name="CUSTOM_10_2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full page">
  <p:cSld name="CUSTOM_1_3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de Blank">
  <p:cSld name="CUSTOM_1_4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74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_1_2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11425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11425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itle">
  <p:cSld name="CUSTOM_7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i="1" sz="1400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425" y="282200"/>
            <a:ext cx="8321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425" y="1143000"/>
            <a:ext cx="83214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b="0" i="0" sz="16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erverless.com/aws-step-functions" TargetMode="External"/><Relationship Id="rId4" Type="http://schemas.openxmlformats.org/officeDocument/2006/relationships/hyperlink" Target="https://www.serverless.com/blog/how-to-manage-your-aws-step-functions-with-serverless" TargetMode="External"/><Relationship Id="rId10" Type="http://schemas.openxmlformats.org/officeDocument/2006/relationships/hyperlink" Target="https://docs.aws.amazon.com/step-functions/latest/dg/connect-to-resource.html" TargetMode="External"/><Relationship Id="rId9" Type="http://schemas.openxmlformats.org/officeDocument/2006/relationships/hyperlink" Target="https://docs.aws.amazon.com/step-functions/latest/dg/tutorial-human-approval.html" TargetMode="External"/><Relationship Id="rId5" Type="http://schemas.openxmlformats.org/officeDocument/2006/relationships/hyperlink" Target="https://states-language.net/" TargetMode="External"/><Relationship Id="rId6" Type="http://schemas.openxmlformats.org/officeDocument/2006/relationships/hyperlink" Target="https://docs.aws.amazon.com/step-functions/latest/dg/concepts-input-output-filtering.html" TargetMode="External"/><Relationship Id="rId7" Type="http://schemas.openxmlformats.org/officeDocument/2006/relationships/hyperlink" Target="https://docs.aws.amazon.com/step-functions/latest/dg/input-output-contextobject.html" TargetMode="External"/><Relationship Id="rId8" Type="http://schemas.openxmlformats.org/officeDocument/2006/relationships/hyperlink" Target="https://docs.amazonaws.cn/en_us/step-functions/latest/dg/amazon-states-language-intrinsic-function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mailto:alejandro.batanero@thoughtworks.com" TargetMode="External"/><Relationship Id="rId5" Type="http://schemas.openxmlformats.org/officeDocument/2006/relationships/hyperlink" Target="http://thoughtworks.com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 amt="25000"/>
          </a:blip>
          <a:srcRect b="15633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0" y="2290525"/>
            <a:ext cx="9144000" cy="2065200"/>
          </a:xfrm>
          <a:prstGeom prst="rect">
            <a:avLst/>
          </a:prstGeom>
          <a:solidFill>
            <a:srgbClr val="000000">
              <a:alpha val="53725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9813" y="394350"/>
            <a:ext cx="2104375" cy="32613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/>
        </p:nvSpPr>
        <p:spPr>
          <a:xfrm>
            <a:off x="3556912" y="813325"/>
            <a:ext cx="20091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F41"/>
              </a:buClr>
              <a:buSzPts val="800"/>
              <a:buFont typeface="Open Sans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SOFTWARE CONSULTANCY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Functions</a:t>
            </a:r>
            <a:endParaRPr/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Alejandro Pérez Batanero alejandro.batanero@thoughtworks.com</a:t>
            </a:r>
            <a:endParaRPr/>
          </a:p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55" name="Google Shape;55;p1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11425" y="1133588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InputPath =&gt; Extract Payload from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Raw input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Parameters =&gt; Generate Payload using a JSON Object (Based on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InputPath result</a:t>
            </a:r>
            <a:r>
              <a:rPr lang="en"/>
              <a:t>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ResultPath =&gt; Integrate raw output into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raw input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OutputPath =&gt; Extract from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effective result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Input &amp; Output processing</a:t>
            </a:r>
            <a:endParaRPr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39547" t="0"/>
          <a:stretch/>
        </p:blipFill>
        <p:spPr>
          <a:xfrm>
            <a:off x="508720" y="2368725"/>
            <a:ext cx="3656274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350" y="2433550"/>
            <a:ext cx="44005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700" y="3571475"/>
            <a:ext cx="39814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411425" y="8042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Service Integrations</a:t>
            </a:r>
            <a:endParaRPr sz="2800"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AWS Lambda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Run an AWS Batch job and then perform different actions based on the results.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Insert or get an item from Amazon DynamoDB.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Run an Amazon Elastic Container Service (Amazon ECS) task and wait for it to complete.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Publish to a topic in Amazon Simple Notification Service (Amazon SNS).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Send a message in Amazon Simple Queue Service (Amazon SQS).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Manage a job for AWS Glue or Amazon SageMaker..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Launch an AWS Step Functions workflow execution.</a:t>
            </a:r>
            <a:endParaRPr sz="1400"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Modular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More functional style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Very extensible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Do once, use many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Efficient parallel executions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Gives Stateless to the 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If you can see it, you can understand it </a:t>
            </a:r>
            <a:endParaRPr/>
          </a:p>
        </p:txBody>
      </p:sp>
      <p:sp>
        <p:nvSpPr>
          <p:cNvPr id="160" name="Google Shape;160;p23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AWS privative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Business</a:t>
            </a:r>
            <a:r>
              <a:rPr lang="en"/>
              <a:t> logic out of code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Learning curve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73800" y="1500200"/>
            <a:ext cx="812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AWS Step Functions - The Ultimate Guide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How to manage your AWS Step Functions with Serverless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Amazon States Language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Input and Output Processing in Step Functions - AWS Step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Context Object - AWS Step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Intrinsic functions - AWS Step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Deploying an Example Human Approval Project - AWS Step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Service Integration Patterns - AWS Step Functions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type="title"/>
          </p:nvPr>
        </p:nvSpPr>
        <p:spPr>
          <a:xfrm>
            <a:off x="411300" y="1361825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THANKYOU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2208600" y="3328475"/>
            <a:ext cx="47268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ALEJANDRO PEREZ</a:t>
            </a:r>
            <a:br>
              <a:rPr b="0" i="0" lang="en" sz="9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Senior Consultant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alejandro.batanero@thoughtworks.com</a:t>
            </a: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|  </a:t>
            </a:r>
            <a:r>
              <a:rPr b="0" i="0" lang="en" sz="12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thoughtworks.com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188" y="4473377"/>
            <a:ext cx="1529624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Solving an Issue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Do the code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Create the branch in upstream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Notify reviewers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Gets approvals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Merge to master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Create Release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Notify Devops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The hard way (simplified version)</a:t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825" y="414600"/>
            <a:ext cx="3434374" cy="2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WHAT</a:t>
            </a:r>
            <a:r>
              <a:rPr lang="en">
                <a:solidFill>
                  <a:schemeClr val="dk1"/>
                </a:solidFill>
              </a:rPr>
              <a:t>?</a:t>
            </a:r>
            <a:br>
              <a:rPr lang="en" sz="2800">
                <a:solidFill>
                  <a:schemeClr val="dk1"/>
                </a:solidFill>
              </a:rPr>
            </a:br>
            <a:r>
              <a:rPr lang="en">
                <a:solidFill>
                  <a:srgbClr val="F78F31"/>
                </a:solidFill>
              </a:rPr>
              <a:t>Orchestration</a:t>
            </a:r>
            <a:endParaRPr sz="2800">
              <a:solidFill>
                <a:srgbClr val="F78F31"/>
              </a:solidFill>
            </a:endParaRPr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411425" y="2224900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Ordering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Choice (branching)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Parallelization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Scale (Multi threads)</a:t>
            </a:r>
            <a:endParaRPr/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33409" y="0"/>
            <a:ext cx="34105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WHAT?</a:t>
            </a:r>
            <a:br>
              <a:rPr lang="en" sz="2800">
                <a:solidFill>
                  <a:schemeClr val="dk1"/>
                </a:solidFill>
              </a:rPr>
            </a:br>
            <a:r>
              <a:rPr lang="en">
                <a:solidFill>
                  <a:srgbClr val="F58A33"/>
                </a:solidFill>
              </a:rPr>
              <a:t>Monitoring</a:t>
            </a:r>
            <a:endParaRPr sz="2800">
              <a:solidFill>
                <a:srgbClr val="F58A33"/>
              </a:solidFill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11425" y="2218650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Visualization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Error handling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Retries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Errors based choices</a:t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51" y="0"/>
            <a:ext cx="57624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0" y="1791700"/>
            <a:ext cx="9144000" cy="1553700"/>
          </a:xfrm>
          <a:prstGeom prst="rect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STATE MACHINE</a:t>
            </a:r>
            <a:endParaRPr/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" name="Google Shape;92;p15"/>
          <p:cNvSpPr txBox="1"/>
          <p:nvPr>
            <p:ph idx="4294967295" type="subTitle"/>
          </p:nvPr>
        </p:nvSpPr>
        <p:spPr>
          <a:xfrm>
            <a:off x="411425" y="3431775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Step Functions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11425" y="1133588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0B6125"/>
                </a:solidFill>
                <a:latin typeface="Courier New"/>
                <a:ea typeface="Courier New"/>
                <a:cs typeface="Courier New"/>
                <a:sym typeface="Courier New"/>
              </a:rPr>
              <a:t>"An example that adds two numbers together."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"StartAt"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0B6125"/>
                </a:solidFill>
                <a:latin typeface="Courier New"/>
                <a:ea typeface="Courier New"/>
                <a:cs typeface="Courier New"/>
                <a:sym typeface="Courier New"/>
              </a:rPr>
              <a:t>"Add"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"Version"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0B6125"/>
                </a:solidFill>
                <a:latin typeface="Courier New"/>
                <a:ea typeface="Courier New"/>
                <a:cs typeface="Courier New"/>
                <a:sym typeface="Courier New"/>
              </a:rPr>
              <a:t>"1.0"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"TimeoutSeconds"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"States"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"Add"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0B6125"/>
                </a:solidFill>
                <a:latin typeface="Courier New"/>
                <a:ea typeface="Courier New"/>
                <a:cs typeface="Courier New"/>
                <a:sym typeface="Courier New"/>
              </a:rPr>
              <a:t>"Task"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"Resource"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0B6125"/>
                </a:solidFill>
                <a:latin typeface="Courier New"/>
                <a:ea typeface="Courier New"/>
                <a:cs typeface="Courier New"/>
                <a:sym typeface="Courier New"/>
              </a:rPr>
              <a:t>"arn:aws:lambda:us-east-1:123456789012:function:Add"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"End"</a:t>
            </a: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16191F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91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Amazon States Language (JSON)</a:t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11425" y="1133588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Font typeface="Courier New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Task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Font typeface="Courier New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Font typeface="Courier New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Wait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Font typeface="Courier New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End statuses (Succeed and Fail)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Font typeface="Courier New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Parallel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91F"/>
              </a:buClr>
              <a:buSzPts val="1600"/>
              <a:buFont typeface="Courier New"/>
              <a:buChar char="-"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17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States</a:t>
            </a:r>
            <a:endParaRPr/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11425" y="1133588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91F"/>
                </a:solidFill>
                <a:latin typeface="Courier New"/>
                <a:ea typeface="Courier New"/>
                <a:cs typeface="Courier New"/>
                <a:sym typeface="Courier New"/>
              </a:rPr>
              <a:t>Reference Paths</a:t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91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p18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Input &amp; Output</a:t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3" y="1549125"/>
            <a:ext cx="44481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13" y="3688788"/>
            <a:ext cx="37242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411425" y="3282675"/>
            <a:ext cx="4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So: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411425" y="1133588"/>
            <a:ext cx="8321400" cy="33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Field name suffix .$ and value prefix $. =&gt; Path reference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Field name suffix .$ and value prefix $$. =&gt; Context Object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Field name suffix .$ =&gt; Value must be a Intrinsic Function</a:t>
            </a:r>
            <a:endParaRPr/>
          </a:p>
        </p:txBody>
      </p:sp>
      <p:sp>
        <p:nvSpPr>
          <p:cNvPr id="126" name="Google Shape;126;p19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Payload</a:t>
            </a:r>
            <a:endParaRPr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47" y="2254772"/>
            <a:ext cx="5277600" cy="24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W Master - Blue/Purple">
  <a:themeElements>
    <a:clrScheme name="Blue Purple Basic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